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4"/>
  </p:notesMasterIdLst>
  <p:handoutMasterIdLst>
    <p:handoutMasterId r:id="rId325"/>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657" r:id="rId74"/>
    <p:sldId id="563" r:id="rId75"/>
    <p:sldId id="524" r:id="rId76"/>
    <p:sldId id="525" r:id="rId77"/>
    <p:sldId id="526"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685" r:id="rId208"/>
    <p:sldId id="686" r:id="rId209"/>
    <p:sldId id="687" r:id="rId210"/>
    <p:sldId id="482" r:id="rId211"/>
    <p:sldId id="451" r:id="rId212"/>
    <p:sldId id="465" r:id="rId213"/>
    <p:sldId id="467" r:id="rId214"/>
    <p:sldId id="466" r:id="rId215"/>
    <p:sldId id="602" r:id="rId216"/>
    <p:sldId id="340" r:id="rId217"/>
    <p:sldId id="359" r:id="rId218"/>
    <p:sldId id="360" r:id="rId219"/>
    <p:sldId id="361" r:id="rId220"/>
    <p:sldId id="362" r:id="rId221"/>
    <p:sldId id="363" r:id="rId222"/>
    <p:sldId id="368" r:id="rId223"/>
    <p:sldId id="383" r:id="rId224"/>
    <p:sldId id="366" r:id="rId225"/>
    <p:sldId id="365" r:id="rId226"/>
    <p:sldId id="367" r:id="rId227"/>
    <p:sldId id="371" r:id="rId228"/>
    <p:sldId id="372" r:id="rId229"/>
    <p:sldId id="373" r:id="rId230"/>
    <p:sldId id="464" r:id="rId231"/>
    <p:sldId id="468" r:id="rId232"/>
    <p:sldId id="568" r:id="rId233"/>
    <p:sldId id="471" r:id="rId234"/>
    <p:sldId id="472" r:id="rId235"/>
    <p:sldId id="483" r:id="rId236"/>
    <p:sldId id="473" r:id="rId237"/>
    <p:sldId id="474" r:id="rId238"/>
    <p:sldId id="533" r:id="rId239"/>
    <p:sldId id="534" r:id="rId240"/>
    <p:sldId id="569" r:id="rId241"/>
    <p:sldId id="469" r:id="rId242"/>
    <p:sldId id="470" r:id="rId243"/>
    <p:sldId id="535" r:id="rId244"/>
    <p:sldId id="475" r:id="rId245"/>
    <p:sldId id="476" r:id="rId246"/>
    <p:sldId id="477" r:id="rId247"/>
    <p:sldId id="478" r:id="rId248"/>
    <p:sldId id="479" r:id="rId249"/>
    <p:sldId id="480" r:id="rId250"/>
    <p:sldId id="481" r:id="rId251"/>
    <p:sldId id="486" r:id="rId252"/>
    <p:sldId id="487" r:id="rId253"/>
    <p:sldId id="588" r:id="rId254"/>
    <p:sldId id="589" r:id="rId255"/>
    <p:sldId id="536" r:id="rId256"/>
    <p:sldId id="537" r:id="rId257"/>
    <p:sldId id="538" r:id="rId258"/>
    <p:sldId id="484" r:id="rId259"/>
    <p:sldId id="532" r:id="rId260"/>
    <p:sldId id="490" r:id="rId261"/>
    <p:sldId id="491" r:id="rId262"/>
    <p:sldId id="488" r:id="rId263"/>
    <p:sldId id="489" r:id="rId264"/>
    <p:sldId id="493" r:id="rId265"/>
    <p:sldId id="497" r:id="rId266"/>
    <p:sldId id="499" r:id="rId267"/>
    <p:sldId id="500" r:id="rId268"/>
    <p:sldId id="501" r:id="rId269"/>
    <p:sldId id="504" r:id="rId270"/>
    <p:sldId id="505" r:id="rId271"/>
    <p:sldId id="590" r:id="rId272"/>
    <p:sldId id="591" r:id="rId273"/>
    <p:sldId id="681" r:id="rId274"/>
    <p:sldId id="683" r:id="rId275"/>
    <p:sldId id="684" r:id="rId276"/>
    <p:sldId id="682" r:id="rId277"/>
    <p:sldId id="565" r:id="rId278"/>
    <p:sldId id="570" r:id="rId279"/>
    <p:sldId id="572" r:id="rId280"/>
    <p:sldId id="571" r:id="rId281"/>
    <p:sldId id="573" r:id="rId282"/>
    <p:sldId id="574" r:id="rId283"/>
    <p:sldId id="580" r:id="rId284"/>
    <p:sldId id="582" r:id="rId285"/>
    <p:sldId id="566" r:id="rId286"/>
    <p:sldId id="581" r:id="rId287"/>
    <p:sldId id="583" r:id="rId288"/>
    <p:sldId id="584" r:id="rId289"/>
    <p:sldId id="567" r:id="rId290"/>
    <p:sldId id="576" r:id="rId291"/>
    <p:sldId id="575" r:id="rId292"/>
    <p:sldId id="547" r:id="rId293"/>
    <p:sldId id="669" r:id="rId294"/>
    <p:sldId id="662" r:id="rId295"/>
    <p:sldId id="664" r:id="rId296"/>
    <p:sldId id="666" r:id="rId297"/>
    <p:sldId id="667" r:id="rId298"/>
    <p:sldId id="668" r:id="rId299"/>
    <p:sldId id="661" r:id="rId300"/>
    <p:sldId id="670" r:id="rId301"/>
    <p:sldId id="671" r:id="rId302"/>
    <p:sldId id="672" r:id="rId303"/>
    <p:sldId id="673" r:id="rId304"/>
    <p:sldId id="674" r:id="rId305"/>
    <p:sldId id="509" r:id="rId306"/>
    <p:sldId id="676" r:id="rId307"/>
    <p:sldId id="677" r:id="rId308"/>
    <p:sldId id="678" r:id="rId309"/>
    <p:sldId id="679" r:id="rId310"/>
    <p:sldId id="680" r:id="rId311"/>
    <p:sldId id="675" r:id="rId312"/>
    <p:sldId id="494" r:id="rId313"/>
    <p:sldId id="529" r:id="rId314"/>
    <p:sldId id="530" r:id="rId315"/>
    <p:sldId id="508" r:id="rId316"/>
    <p:sldId id="503" r:id="rId317"/>
    <p:sldId id="502" r:id="rId318"/>
    <p:sldId id="506" r:id="rId319"/>
    <p:sldId id="510" r:id="rId320"/>
    <p:sldId id="539" r:id="rId321"/>
    <p:sldId id="542" r:id="rId322"/>
    <p:sldId id="660" r:id="rId3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Regularization &amp; Dropout" id="{5803D6D9-C30E-F144-BD64-E84FB8F6EF9B}">
          <p14:sldIdLst>
            <p14:sldId id="657"/>
            <p14:sldId id="563"/>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 id="685"/>
            <p14:sldId id="686"/>
            <p14:sldId id="687"/>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Source Code: Transformer" id="{8E303813-E774-664D-B3E7-130348A41404}">
          <p14:sldIdLst>
            <p14:sldId id="681"/>
            <p14:sldId id="683"/>
            <p14:sldId id="684"/>
            <p14:sldId id="682"/>
          </p14:sldIdLst>
        </p14:section>
        <p14:section name="Project: TR Boom"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RoBERTa" id="{0F79CCBA-CF91-B548-AB54-50E07E4209EC}">
          <p14:sldIdLst>
            <p14:sldId id="547"/>
            <p14:sldId id="669"/>
            <p14:sldId id="662"/>
            <p14:sldId id="664"/>
            <p14:sldId id="666"/>
            <p14:sldId id="667"/>
            <p14:sldId id="668"/>
            <p14:sldId id="661"/>
            <p14:sldId id="670"/>
          </p14:sldIdLst>
        </p14:section>
        <p14:section name="ULMFiT" id="{4A5C3D81-15C8-E745-923A-8C480F0AA017}">
          <p14:sldIdLst>
            <p14:sldId id="671"/>
            <p14:sldId id="672"/>
            <p14:sldId id="673"/>
            <p14:sldId id="674"/>
          </p14:sldIdLst>
        </p14:section>
        <p14:section name="Reformer" id="{6A85D093-3A29-B64D-86A1-5BCA4B06B011}">
          <p14:sldIdLst>
            <p14:sldId id="509"/>
          </p14:sldIdLst>
        </p14:section>
        <p14:section name="Beam Search Algorithm" id="{368D6039-31FB-034C-958D-93B21837FA58}">
          <p14:sldIdLst>
            <p14:sldId id="676"/>
            <p14:sldId id="677"/>
            <p14:sldId id="678"/>
            <p14:sldId id="679"/>
            <p14:sldId id="680"/>
          </p14:sldIdLst>
        </p14:section>
        <p14:section name="NULL" id="{8E615D1C-D9C8-5C42-921B-E8106438A435}">
          <p14:sldIdLst>
            <p14:sldId id="675"/>
            <p14:sldId id="494"/>
            <p14:sldId id="529"/>
            <p14:sldId id="530"/>
            <p14:sldId id="508"/>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20" autoAdjust="0"/>
    <p:restoredTop sz="94714"/>
  </p:normalViewPr>
  <p:slideViewPr>
    <p:cSldViewPr snapToGrid="0">
      <p:cViewPr varScale="1">
        <p:scale>
          <a:sx n="149" d="100"/>
          <a:sy n="149" d="100"/>
        </p:scale>
        <p:origin x="208"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presProps" Target="presProps.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viewProps" Target="viewProp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handoutMaster" Target="handoutMasters/handout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slide" Target="slide207.xml"/><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71.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1.xml"/><Relationship Id="rId1" Type="http://schemas.openxmlformats.org/officeDocument/2006/relationships/tags" Target="../tags/tag156.xml"/><Relationship Id="rId4" Type="http://schemas.openxmlformats.org/officeDocument/2006/relationships/image" Target="../media/image215.png"/></Relationships>
</file>

<file path=ppt/slides/_rels/slide2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1.xml"/><Relationship Id="rId1" Type="http://schemas.openxmlformats.org/officeDocument/2006/relationships/tags" Target="../tags/tag157.xml"/><Relationship Id="rId5" Type="http://schemas.openxmlformats.org/officeDocument/2006/relationships/image" Target="../media/image218.png"/><Relationship Id="rId4" Type="http://schemas.openxmlformats.org/officeDocument/2006/relationships/image" Target="../media/image217.png"/></Relationships>
</file>

<file path=ppt/slides/_rels/slide20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11.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60.xml"/><Relationship Id="rId4" Type="http://schemas.openxmlformats.org/officeDocument/2006/relationships/hyperlink" Target="https://github.com/the-Quert/inlpfun/blob/master/word2vec/wiki_to_txt.py"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61.xml"/><Relationship Id="rId4" Type="http://schemas.openxmlformats.org/officeDocument/2006/relationships/hyperlink" Target="https://github.com/the-Quert/inlpfun/blob/master/word2vec/segmentaion.py"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62.xml"/></Relationships>
</file>

<file path=ppt/slides/_rels/slide214.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3.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4.xml"/><Relationship Id="rId4" Type="http://schemas.microsoft.com/office/2007/relationships/hdphoto" Target="../media/hdphoto1.wdp"/></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5.xml"/><Relationship Id="rId4" Type="http://schemas.microsoft.com/office/2007/relationships/hdphoto" Target="../media/hdphoto1.wdp"/></Relationships>
</file>

<file path=ppt/slides/_rels/slide21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101.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1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22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6.xml"/><Relationship Id="rId4" Type="http://schemas.microsoft.com/office/2007/relationships/hdphoto" Target="../media/hdphoto1.wdp"/></Relationships>
</file>

<file path=ppt/slides/_rels/slide2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23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168.xml"/><Relationship Id="rId4" Type="http://schemas.openxmlformats.org/officeDocument/2006/relationships/image" Target="../media/image24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0.xml"/><Relationship Id="rId4" Type="http://schemas.openxmlformats.org/officeDocument/2006/relationships/image" Target="../media/image246.png"/></Relationships>
</file>

<file path=ppt/slides/_rels/slide23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1.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53.png"/></Relationships>
</file>

<file path=ppt/slides/_rels/slide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7.xml"/><Relationship Id="rId4" Type="http://schemas.microsoft.com/office/2007/relationships/hdphoto" Target="../media/hdphoto1.wdp"/></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 Id="rId4" Type="http://schemas.openxmlformats.org/officeDocument/2006/relationships/image" Target="../media/image256.png"/></Relationships>
</file>

<file path=ppt/slides/_rels/slide2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4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Layout" Target="../slideLayouts/slideLayout1.xml"/><Relationship Id="rId1" Type="http://schemas.openxmlformats.org/officeDocument/2006/relationships/tags" Target="../tags/tag186.xml"/></Relationships>
</file>

<file path=ppt/slides/_rels/slide25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5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9.xml"/><Relationship Id="rId4" Type="http://schemas.microsoft.com/office/2007/relationships/hdphoto" Target="../media/hdphoto1.wdp"/></Relationships>
</file>

<file path=ppt/slides/_rels/slide25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9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5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1.xml"/><Relationship Id="rId5" Type="http://schemas.openxmlformats.org/officeDocument/2006/relationships/image" Target="../media/image270.png"/><Relationship Id="rId4" Type="http://schemas.openxmlformats.org/officeDocument/2006/relationships/image" Target="../media/image269.png"/></Relationships>
</file>

<file path=ppt/slides/_rels/slide25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2.xml"/><Relationship Id="rId5" Type="http://schemas.openxmlformats.org/officeDocument/2006/relationships/image" Target="../media/image271.png"/><Relationship Id="rId4" Type="http://schemas.openxmlformats.org/officeDocument/2006/relationships/image" Target="../media/image270.png"/></Relationships>
</file>

<file path=ppt/slides/_rels/slide25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193.xml"/><Relationship Id="rId5" Type="http://schemas.openxmlformats.org/officeDocument/2006/relationships/image" Target="../media/image274.png"/><Relationship Id="rId4" Type="http://schemas.openxmlformats.org/officeDocument/2006/relationships/image" Target="../media/image273.png"/></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4.xml"/><Relationship Id="rId4" Type="http://schemas.microsoft.com/office/2007/relationships/hdphoto" Target="../media/hdphoto1.wdp"/></Relationships>
</file>

<file path=ppt/slides/_rels/slide25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2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8.xml"/></Relationships>
</file>

<file path=ppt/slides/_rels/slide26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9.xml"/><Relationship Id="rId4" Type="http://schemas.openxmlformats.org/officeDocument/2006/relationships/hyperlink" Target="https://colab.research.google.com/github/the-Quert/inlpfun/blob/master/Lab/Demo/BERT/bert_demo.ipynb"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0.xml"/><Relationship Id="rId4" Type="http://schemas.microsoft.com/office/2007/relationships/hdphoto" Target="../media/hdphoto1.wdp"/></Relationships>
</file>

<file path=ppt/slides/_rels/slide26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01.xml"/><Relationship Id="rId4" Type="http://schemas.openxmlformats.org/officeDocument/2006/relationships/image" Target="../media/image277.png"/></Relationships>
</file>

<file path=ppt/slides/_rels/slide26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20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 Id="rId4" Type="http://schemas.openxmlformats.org/officeDocument/2006/relationships/hyperlink" Target="https://colab.research.google.com/github/the-Quert/inlpfun/blob/master/Lab/Demo/LSTM/lstm_demo.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27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hyperlink" Target="https://colab.research.google.com/github/the-Quert/inlpfun/blob/master/Demo/LSTM/lstmGRU_GOP.ipynb" TargetMode="External"/></Relationships>
</file>

<file path=ppt/slides/_rels/slide272.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9.xml"/><Relationship Id="rId4" Type="http://schemas.microsoft.com/office/2007/relationships/hdphoto" Target="../media/hdphoto1.wdp"/></Relationships>
</file>

<file path=ppt/slides/_rels/slide274.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210.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7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hyperlink" Target="https://github.com/theQuert/inlpfun/blob/master/custom/encoder_decoder_transformer.py" TargetMode="External"/><Relationship Id="rId2" Type="http://schemas.openxmlformats.org/officeDocument/2006/relationships/slideLayout" Target="../slideLayouts/slideLayout1.xml"/><Relationship Id="rId1" Type="http://schemas.openxmlformats.org/officeDocument/2006/relationships/tags" Target="../tags/tag212.xml"/><Relationship Id="rId4" Type="http://schemas.openxmlformats.org/officeDocument/2006/relationships/image" Target="../media/image14.PNG"/></Relationships>
</file>

<file path=ppt/slides/_rels/slide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3.xml"/><Relationship Id="rId4" Type="http://schemas.microsoft.com/office/2007/relationships/hdphoto" Target="../media/hdphoto1.wdp"/></Relationships>
</file>

<file path=ppt/slides/_rels/slide2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214.xml"/><Relationship Id="rId4" Type="http://schemas.openxmlformats.org/officeDocument/2006/relationships/image" Target="../media/image242.png"/></Relationships>
</file>

<file path=ppt/slides/_rels/slide27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2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220.xml"/></Relationships>
</file>

<file path=ppt/slides/_rels/slide2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21.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2.xml"/></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28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1.xml"/><Relationship Id="rId1" Type="http://schemas.openxmlformats.org/officeDocument/2006/relationships/tags" Target="../tags/tag226.xml"/><Relationship Id="rId4" Type="http://schemas.openxmlformats.org/officeDocument/2006/relationships/image" Target="../media/image282.png"/></Relationships>
</file>

<file path=ppt/slides/_rels/slide29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227.xml"/><Relationship Id="rId4" Type="http://schemas.openxmlformats.org/officeDocument/2006/relationships/image" Target="../media/image14.PNG"/></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29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29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4.xml"/></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36.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7.xml"/><Relationship Id="rId4" Type="http://schemas.microsoft.com/office/2007/relationships/hdphoto" Target="../media/hdphoto1.wdp"/></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8.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0.xml"/></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0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1.xml"/><Relationship Id="rId1" Type="http://schemas.openxmlformats.org/officeDocument/2006/relationships/tags" Target="../tags/tag243.xml"/></Relationships>
</file>

<file path=ppt/slides/_rels/slide30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1.xml"/><Relationship Id="rId1" Type="http://schemas.openxmlformats.org/officeDocument/2006/relationships/tags" Target="../tags/tag244.xml"/></Relationships>
</file>

<file path=ppt/slides/_rels/slide30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Layout" Target="../slideLayouts/slideLayout1.xml"/><Relationship Id="rId1" Type="http://schemas.openxmlformats.org/officeDocument/2006/relationships/tags" Target="../tags/tag246.xml"/></Relationships>
</file>

<file path=ppt/slides/_rels/slide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7.xml"/><Relationship Id="rId4" Type="http://schemas.microsoft.com/office/2007/relationships/hdphoto" Target="../media/hdphoto1.wdp"/></Relationships>
</file>

<file path=ppt/slides/_rels/slide3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8.xml"/><Relationship Id="rId4" Type="http://schemas.microsoft.com/office/2007/relationships/hdphoto" Target="../media/hdphoto1.wdp"/></Relationships>
</file>

<file path=ppt/slides/_rels/slide3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9.xml"/><Relationship Id="rId4" Type="http://schemas.microsoft.com/office/2007/relationships/hdphoto" Target="../media/hdphoto1.wdp"/></Relationships>
</file>

<file path=ppt/slides/_rels/slide3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0.xml"/><Relationship Id="rId4" Type="http://schemas.microsoft.com/office/2007/relationships/hdphoto" Target="../media/hdphoto1.wdp"/></Relationships>
</file>

<file path=ppt/slides/_rels/slide3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1.xml"/><Relationship Id="rId4" Type="http://schemas.microsoft.com/office/2007/relationships/hdphoto" Target="../media/hdphoto1.wdp"/></Relationships>
</file>

<file path=ppt/slides/_rels/slide3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2.xml"/><Relationship Id="rId4" Type="http://schemas.microsoft.com/office/2007/relationships/hdphoto" Target="../media/hdphoto1.wdp"/></Relationships>
</file>

<file path=ppt/slides/_rels/slide3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3.xml"/><Relationship Id="rId4" Type="http://schemas.microsoft.com/office/2007/relationships/hdphoto" Target="../media/hdphoto1.wdp"/></Relationships>
</file>

<file path=ppt/slides/_rels/slide3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4.xml"/><Relationship Id="rId4" Type="http://schemas.microsoft.com/office/2007/relationships/hdphoto" Target="../media/hdphoto1.wdp"/></Relationships>
</file>

<file path=ppt/slides/_rels/slide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5.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6.xml"/><Relationship Id="rId4" Type="http://schemas.microsoft.com/office/2007/relationships/hdphoto" Target="../media/hdphoto1.wdp"/></Relationships>
</file>

<file path=ppt/slides/_rels/slide3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7.xml"/><Relationship Id="rId4" Type="http://schemas.microsoft.com/office/2007/relationships/hdphoto" Target="../media/hdphoto1.wdp"/></Relationships>
</file>

<file path=ppt/slides/_rels/slide3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8.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0.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6" y="2890031"/>
            <a:ext cx="8942837"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 (</a:t>
            </a:r>
            <a:r>
              <a:rPr lang="en-US" sz="2600" dirty="0" err="1"/>
              <a:t>goto</a:t>
            </a:r>
            <a:r>
              <a:rPr lang="en-US" sz="2600" dirty="0"/>
              <a:t> </a:t>
            </a:r>
            <a:r>
              <a:rPr lang="en-US" sz="2600" dirty="0">
                <a:hlinkClick r:id="rId6" action="ppaction://hlinksldjump"/>
              </a:rPr>
              <a:t>p.207</a:t>
            </a:r>
            <a:r>
              <a:rPr lang="en-US" sz="2600" dirty="0"/>
              <a:t>)</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Calculating the probability with </a:t>
            </a:r>
            <a:r>
              <a:rPr lang="en-US" sz="2600" dirty="0" err="1"/>
              <a:t>Softmax</a:t>
            </a:r>
            <a:r>
              <a:rPr lang="en-US" sz="2600" dirty="0"/>
              <a:t> (from Skip-gram)</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3AA97116-1138-8848-8849-26B389FF5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261" y="2211949"/>
            <a:ext cx="3886200" cy="1371600"/>
          </a:xfrm>
          <a:prstGeom prst="rect">
            <a:avLst/>
          </a:prstGeom>
        </p:spPr>
      </p:pic>
      <p:sp>
        <p:nvSpPr>
          <p:cNvPr id="11" name="矩形 4">
            <a:extLst>
              <a:ext uri="{FF2B5EF4-FFF2-40B4-BE49-F238E27FC236}">
                <a16:creationId xmlns:a16="http://schemas.microsoft.com/office/drawing/2014/main" id="{13EFD4CA-E841-D741-A689-60F809917D0B}"/>
              </a:ext>
            </a:extLst>
          </p:cNvPr>
          <p:cNvSpPr/>
          <p:nvPr/>
        </p:nvSpPr>
        <p:spPr>
          <a:xfrm>
            <a:off x="1348765" y="3696032"/>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Cross Entropy</a:t>
            </a:r>
          </a:p>
        </p:txBody>
      </p:sp>
      <p:pic>
        <p:nvPicPr>
          <p:cNvPr id="13" name="Picture 12">
            <a:extLst>
              <a:ext uri="{FF2B5EF4-FFF2-40B4-BE49-F238E27FC236}">
                <a16:creationId xmlns:a16="http://schemas.microsoft.com/office/drawing/2014/main" id="{495C01B8-7561-654E-8CF2-71AD60845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261" y="4609562"/>
            <a:ext cx="4826000" cy="1066800"/>
          </a:xfrm>
          <a:prstGeom prst="rect">
            <a:avLst/>
          </a:prstGeom>
        </p:spPr>
      </p:pic>
    </p:spTree>
    <p:custDataLst>
      <p:tags r:id="rId1"/>
    </p:custDataLst>
    <p:extLst>
      <p:ext uri="{BB962C8B-B14F-4D97-AF65-F5344CB8AC3E}">
        <p14:creationId xmlns:p14="http://schemas.microsoft.com/office/powerpoint/2010/main" val="20369006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23128" y="100255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Combining the same value between </a:t>
            </a:r>
            <a:r>
              <a:rPr lang="en-US" sz="2600" dirty="0" err="1"/>
              <a:t>i</a:t>
            </a:r>
            <a:r>
              <a:rPr lang="en-US" sz="2600" dirty="0"/>
              <a:t> and j:</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1" name="矩形 4">
            <a:extLst>
              <a:ext uri="{FF2B5EF4-FFF2-40B4-BE49-F238E27FC236}">
                <a16:creationId xmlns:a16="http://schemas.microsoft.com/office/drawing/2014/main" id="{13EFD4CA-E841-D741-A689-60F809917D0B}"/>
              </a:ext>
            </a:extLst>
          </p:cNvPr>
          <p:cNvSpPr/>
          <p:nvPr/>
        </p:nvSpPr>
        <p:spPr>
          <a:xfrm>
            <a:off x="1323128" y="346183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minimum the normalization factor:</a:t>
            </a:r>
          </a:p>
        </p:txBody>
      </p:sp>
      <p:pic>
        <p:nvPicPr>
          <p:cNvPr id="8" name="Picture 7">
            <a:extLst>
              <a:ext uri="{FF2B5EF4-FFF2-40B4-BE49-F238E27FC236}">
                <a16:creationId xmlns:a16="http://schemas.microsoft.com/office/drawing/2014/main" id="{69A563D2-55EA-064F-88E1-08F857B67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92" y="2047275"/>
            <a:ext cx="4642147" cy="1026159"/>
          </a:xfrm>
          <a:prstGeom prst="rect">
            <a:avLst/>
          </a:prstGeom>
        </p:spPr>
      </p:pic>
      <p:pic>
        <p:nvPicPr>
          <p:cNvPr id="12" name="Picture 11">
            <a:extLst>
              <a:ext uri="{FF2B5EF4-FFF2-40B4-BE49-F238E27FC236}">
                <a16:creationId xmlns:a16="http://schemas.microsoft.com/office/drawing/2014/main" id="{A051BF9A-E47F-F64D-9754-A2C375135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0783" y="4296961"/>
            <a:ext cx="4466840" cy="1034426"/>
          </a:xfrm>
          <a:prstGeom prst="rect">
            <a:avLst/>
          </a:prstGeom>
        </p:spPr>
      </p:pic>
      <p:pic>
        <p:nvPicPr>
          <p:cNvPr id="15" name="Picture 14">
            <a:extLst>
              <a:ext uri="{FF2B5EF4-FFF2-40B4-BE49-F238E27FC236}">
                <a16:creationId xmlns:a16="http://schemas.microsoft.com/office/drawing/2014/main" id="{2EB3C01F-9CC3-334A-8C8E-24463FC8D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361" y="6100021"/>
            <a:ext cx="4838700" cy="571500"/>
          </a:xfrm>
          <a:prstGeom prst="rect">
            <a:avLst/>
          </a:prstGeom>
        </p:spPr>
      </p:pic>
      <p:sp>
        <p:nvSpPr>
          <p:cNvPr id="16" name="矩形 4">
            <a:extLst>
              <a:ext uri="{FF2B5EF4-FFF2-40B4-BE49-F238E27FC236}">
                <a16:creationId xmlns:a16="http://schemas.microsoft.com/office/drawing/2014/main" id="{D9861DCD-322B-E44D-BFE9-389F7E37199F}"/>
              </a:ext>
            </a:extLst>
          </p:cNvPr>
          <p:cNvSpPr/>
          <p:nvPr/>
        </p:nvSpPr>
        <p:spPr>
          <a:xfrm>
            <a:off x="2637756" y="540048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Non-normalized distribution:</a:t>
            </a:r>
          </a:p>
        </p:txBody>
      </p:sp>
    </p:spTree>
    <p:custDataLst>
      <p:tags r:id="rId1"/>
    </p:custDataLst>
    <p:extLst>
      <p:ext uri="{BB962C8B-B14F-4D97-AF65-F5344CB8AC3E}">
        <p14:creationId xmlns:p14="http://schemas.microsoft.com/office/powerpoint/2010/main" val="7695216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9A01C578-0AFE-2B4B-A7AF-227BB8991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899" y="2340974"/>
            <a:ext cx="5160176" cy="2134486"/>
          </a:xfrm>
          <a:prstGeom prst="rect">
            <a:avLst/>
          </a:prstGeom>
        </p:spPr>
      </p:pic>
      <p:sp>
        <p:nvSpPr>
          <p:cNvPr id="13" name="矩形 4">
            <a:extLst>
              <a:ext uri="{FF2B5EF4-FFF2-40B4-BE49-F238E27FC236}">
                <a16:creationId xmlns:a16="http://schemas.microsoft.com/office/drawing/2014/main" id="{3164CBBB-A248-FE42-8491-9B89583D1B46}"/>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mean square error:</a:t>
            </a:r>
          </a:p>
        </p:txBody>
      </p:sp>
      <p:pic>
        <p:nvPicPr>
          <p:cNvPr id="14" name="Picture 13">
            <a:extLst>
              <a:ext uri="{FF2B5EF4-FFF2-40B4-BE49-F238E27FC236}">
                <a16:creationId xmlns:a16="http://schemas.microsoft.com/office/drawing/2014/main" id="{3294FD1A-1412-9A4B-A4D0-AEAFE23BD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3383" y="5604028"/>
            <a:ext cx="5240828" cy="1117447"/>
          </a:xfrm>
          <a:prstGeom prst="rect">
            <a:avLst/>
          </a:prstGeom>
        </p:spPr>
      </p:pic>
      <p:sp>
        <p:nvSpPr>
          <p:cNvPr id="15" name="矩形 4">
            <a:extLst>
              <a:ext uri="{FF2B5EF4-FFF2-40B4-BE49-F238E27FC236}">
                <a16:creationId xmlns:a16="http://schemas.microsoft.com/office/drawing/2014/main" id="{499B2878-5B7F-174C-8C34-FD040110A876}"/>
              </a:ext>
            </a:extLst>
          </p:cNvPr>
          <p:cNvSpPr/>
          <p:nvPr/>
        </p:nvSpPr>
        <p:spPr>
          <a:xfrm>
            <a:off x="2224310" y="472452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Generalize the model:</a:t>
            </a:r>
          </a:p>
        </p:txBody>
      </p:sp>
    </p:spTree>
    <p:custDataLst>
      <p:tags r:id="rId1"/>
    </p:custDataLst>
    <p:extLst>
      <p:ext uri="{BB962C8B-B14F-4D97-AF65-F5344CB8AC3E}">
        <p14:creationId xmlns:p14="http://schemas.microsoft.com/office/powerpoint/2010/main" val="229141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Analysis:</a:t>
            </a:r>
          </a:p>
          <a:p>
            <a:pPr algn="ctr"/>
            <a:r>
              <a:rPr lang="en-US" altLang="zh-TW" sz="5400" dirty="0">
                <a:ln w="0"/>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spTree>
    <p:custDataLst>
      <p:tags r:id="rId1"/>
    </p:custDataLst>
    <p:extLst>
      <p:ext uri="{BB962C8B-B14F-4D97-AF65-F5344CB8AC3E}">
        <p14:creationId xmlns:p14="http://schemas.microsoft.com/office/powerpoint/2010/main" val="26548819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8" name="圖片 5">
            <a:extLst>
              <a:ext uri="{FF2B5EF4-FFF2-40B4-BE49-F238E27FC236}">
                <a16:creationId xmlns:a16="http://schemas.microsoft.com/office/drawing/2014/main" id="{54EA1838-701A-8849-9EB0-6137C6AF1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9" name="圖片 7">
            <a:extLst>
              <a:ext uri="{FF2B5EF4-FFF2-40B4-BE49-F238E27FC236}">
                <a16:creationId xmlns:a16="http://schemas.microsoft.com/office/drawing/2014/main" id="{4EDA7534-D53D-0448-A35A-EC5C49634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F436B053-46C7-EF48-99C9-913A2392D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1" name="圖片 11">
            <a:extLst>
              <a:ext uri="{FF2B5EF4-FFF2-40B4-BE49-F238E27FC236}">
                <a16:creationId xmlns:a16="http://schemas.microsoft.com/office/drawing/2014/main" id="{19A93CBA-A6E5-3B44-8482-D874B198D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3" name="圖片 17">
            <a:extLst>
              <a:ext uri="{FF2B5EF4-FFF2-40B4-BE49-F238E27FC236}">
                <a16:creationId xmlns:a16="http://schemas.microsoft.com/office/drawing/2014/main" id="{342DC33A-C29B-D344-9ED0-434E4E581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4" name="文字方塊 18">
            <a:extLst>
              <a:ext uri="{FF2B5EF4-FFF2-40B4-BE49-F238E27FC236}">
                <a16:creationId xmlns:a16="http://schemas.microsoft.com/office/drawing/2014/main" id="{8414AE42-CC29-534D-9527-0BC2F21297AE}"/>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16" name="文字方塊 19">
            <a:extLst>
              <a:ext uri="{FF2B5EF4-FFF2-40B4-BE49-F238E27FC236}">
                <a16:creationId xmlns:a16="http://schemas.microsoft.com/office/drawing/2014/main" id="{0BB7C590-5BA8-6443-A912-73C2AB036CBA}"/>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Tree>
    <p:custDataLst>
      <p:tags r:id="rId1"/>
    </p:custDataLst>
    <p:extLst>
      <p:ext uri="{BB962C8B-B14F-4D97-AF65-F5344CB8AC3E}">
        <p14:creationId xmlns:p14="http://schemas.microsoft.com/office/powerpoint/2010/main" val="30064150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62B4B125-0A7B-614A-AE68-58682C35A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431" y="1327959"/>
            <a:ext cx="9801138" cy="4618927"/>
          </a:xfrm>
          <a:prstGeom prst="rect">
            <a:avLst/>
          </a:prstGeom>
        </p:spPr>
      </p:pic>
    </p:spTree>
    <p:custDataLst>
      <p:tags r:id="rId1"/>
    </p:custDataLst>
    <p:extLst>
      <p:ext uri="{BB962C8B-B14F-4D97-AF65-F5344CB8AC3E}">
        <p14:creationId xmlns:p14="http://schemas.microsoft.com/office/powerpoint/2010/main" val="41770915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3" name="Rectangle 2">
            <a:hlinkClick r:id="rId3"/>
            <a:extLst>
              <a:ext uri="{FF2B5EF4-FFF2-40B4-BE49-F238E27FC236}">
                <a16:creationId xmlns:a16="http://schemas.microsoft.com/office/drawing/2014/main" id="{AB9D53F9-1F97-844B-9D1B-925C0598ABAD}"/>
              </a:ext>
            </a:extLst>
          </p:cNvPr>
          <p:cNvSpPr/>
          <p:nvPr/>
        </p:nvSpPr>
        <p:spPr>
          <a:xfrm>
            <a:off x="405728" y="5892581"/>
            <a:ext cx="4574622" cy="646331"/>
          </a:xfrm>
          <a:prstGeom prst="rect">
            <a:avLst/>
          </a:prstGeom>
        </p:spPr>
        <p:txBody>
          <a:bodyPr wrap="square">
            <a:spAutoFit/>
          </a:bodyPr>
          <a:lstStyle/>
          <a:p>
            <a:r>
              <a:rPr lang="en-US" dirty="0"/>
              <a:t>https://</a:t>
            </a:r>
            <a:r>
              <a:rPr lang="en-US" dirty="0" err="1"/>
              <a:t>github.com</a:t>
            </a:r>
            <a:r>
              <a:rPr lang="en-US" dirty="0"/>
              <a:t>/</a:t>
            </a:r>
            <a:r>
              <a:rPr lang="en-US" dirty="0" err="1"/>
              <a:t>theQuert</a:t>
            </a:r>
            <a:r>
              <a:rPr lang="en-US" dirty="0"/>
              <a:t>/</a:t>
            </a:r>
            <a:r>
              <a:rPr lang="en-US" dirty="0" err="1"/>
              <a:t>inlpfun</a:t>
            </a:r>
            <a:r>
              <a:rPr lang="en-US" dirty="0"/>
              <a:t>/blob/master/custom/</a:t>
            </a:r>
            <a:r>
              <a:rPr lang="en-US" dirty="0" err="1"/>
              <a:t>encoder_decoder_transformer.py</a:t>
            </a:r>
            <a:endParaRPr lang="en-US" dirty="0"/>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15" name="圖片 6">
            <a:extLst>
              <a:ext uri="{FF2B5EF4-FFF2-40B4-BE49-F238E27FC236}">
                <a16:creationId xmlns:a16="http://schemas.microsoft.com/office/drawing/2014/main" id="{4971DD67-E783-6146-A54D-B2BBA4A2B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spTree>
    <p:custDataLst>
      <p:tags r:id="rId1"/>
    </p:custDataLst>
    <p:extLst>
      <p:ext uri="{BB962C8B-B14F-4D97-AF65-F5344CB8AC3E}">
        <p14:creationId xmlns:p14="http://schemas.microsoft.com/office/powerpoint/2010/main" val="1177004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081135"/>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based models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720840"/>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Universal Language Model Fine-tuning for Text Classification</a:t>
            </a:r>
          </a:p>
          <a:p>
            <a:pPr algn="ctr"/>
            <a:r>
              <a:rPr lang="en-US" altLang="zh-TW" sz="5400" dirty="0">
                <a:ln w="0"/>
                <a:effectLst>
                  <a:outerShdw blurRad="38100" dist="19050" dir="2700000" algn="tl" rotWithShape="0">
                    <a:schemeClr val="dk1">
                      <a:alpha val="40000"/>
                    </a:schemeClr>
                  </a:outerShdw>
                </a:effectLst>
              </a:rPr>
              <a:t>(</a:t>
            </a:r>
            <a:r>
              <a:rPr lang="en-US" altLang="zh-TW" sz="5400" dirty="0" err="1">
                <a:ln w="0"/>
                <a:effectLst>
                  <a:outerShdw blurRad="38100" dist="19050" dir="2700000" algn="tl" rotWithShape="0">
                    <a:schemeClr val="dk1">
                      <a:alpha val="40000"/>
                    </a:schemeClr>
                  </a:outerShdw>
                </a:effectLst>
              </a:rPr>
              <a:t>ULMFiT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Tree>
    <p:custDataLst>
      <p:tags r:id="rId1"/>
    </p:custDataLst>
    <p:extLst>
      <p:ext uri="{BB962C8B-B14F-4D97-AF65-F5344CB8AC3E}">
        <p14:creationId xmlns:p14="http://schemas.microsoft.com/office/powerpoint/2010/main" val="33402798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10918" cy="553998"/>
          </a:xfrm>
          <a:prstGeom prst="rect">
            <a:avLst/>
          </a:prstGeom>
          <a:noFill/>
        </p:spPr>
        <p:txBody>
          <a:bodyPr wrap="none" rtlCol="0">
            <a:spAutoFit/>
          </a:bodyPr>
          <a:lstStyle/>
          <a:p>
            <a:r>
              <a:rPr lang="en-US" sz="3000" dirty="0"/>
              <a:t>Processes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Pre-training </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Fine-tuning</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Tree>
    <p:custDataLst>
      <p:tags r:id="rId1"/>
    </p:custDataLst>
    <p:extLst>
      <p:ext uri="{BB962C8B-B14F-4D97-AF65-F5344CB8AC3E}">
        <p14:creationId xmlns:p14="http://schemas.microsoft.com/office/powerpoint/2010/main" val="25139217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33000" cy="553998"/>
          </a:xfrm>
          <a:prstGeom prst="rect">
            <a:avLst/>
          </a:prstGeom>
          <a:noFill/>
        </p:spPr>
        <p:txBody>
          <a:bodyPr wrap="none" rtlCol="0">
            <a:spAutoFit/>
          </a:bodyPr>
          <a:lstStyle/>
          <a:p>
            <a:r>
              <a:rPr lang="en-US" sz="3000" dirty="0"/>
              <a:t>Language Model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Discriminative Fine-tuning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Slanted Triangular Learning Rates</a:t>
            </a:r>
          </a:p>
        </p:txBody>
      </p:sp>
    </p:spTree>
    <p:custDataLst>
      <p:tags r:id="rId1"/>
    </p:custDataLst>
    <p:extLst>
      <p:ext uri="{BB962C8B-B14F-4D97-AF65-F5344CB8AC3E}">
        <p14:creationId xmlns:p14="http://schemas.microsoft.com/office/powerpoint/2010/main" val="260353347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46777" cy="553998"/>
          </a:xfrm>
          <a:prstGeom prst="rect">
            <a:avLst/>
          </a:prstGeom>
          <a:noFill/>
        </p:spPr>
        <p:txBody>
          <a:bodyPr wrap="none" rtlCol="0">
            <a:spAutoFit/>
          </a:bodyPr>
          <a:lstStyle/>
          <a:p>
            <a:r>
              <a:rPr lang="en-US" sz="3000" dirty="0"/>
              <a:t>Classifier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55152"/>
            <a:ext cx="9214237" cy="477054"/>
          </a:xfrm>
          <a:prstGeom prst="rect">
            <a:avLst/>
          </a:prstGeom>
          <a:noFill/>
        </p:spPr>
        <p:txBody>
          <a:bodyPr wrap="square" rtlCol="0">
            <a:spAutoFit/>
          </a:bodyPr>
          <a:lstStyle/>
          <a:p>
            <a:pPr marL="342900" indent="-342900">
              <a:buFont typeface="Arial" panose="020B0604020202020204" pitchFamily="34" charset="0"/>
              <a:buChar char="•"/>
            </a:pPr>
            <a:r>
              <a:rPr lang="en-US" sz="2500"/>
              <a:t>Concatenate </a:t>
            </a:r>
            <a:r>
              <a:rPr lang="en-US" sz="2500" dirty="0"/>
              <a:t>Pooling: Concatenate max pooling and mean pooling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26174"/>
            <a:ext cx="10311516"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Gradual Unfreezing: To prevent loss of pre-</a:t>
            </a:r>
            <a:r>
              <a:rPr lang="en-US" sz="2500" dirty="0" err="1"/>
              <a:t>traning</a:t>
            </a:r>
            <a:r>
              <a:rPr lang="en-US" sz="2500" dirty="0"/>
              <a:t> model, fine-tune each epoch</a:t>
            </a:r>
          </a:p>
        </p:txBody>
      </p:sp>
      <p:sp>
        <p:nvSpPr>
          <p:cNvPr id="7" name="TextBox 6">
            <a:extLst>
              <a:ext uri="{FF2B5EF4-FFF2-40B4-BE49-F238E27FC236}">
                <a16:creationId xmlns:a16="http://schemas.microsoft.com/office/drawing/2014/main" id="{97C81576-836F-B647-AA1A-B7E06B057047}"/>
              </a:ext>
            </a:extLst>
          </p:cNvPr>
          <p:cNvSpPr txBox="1"/>
          <p:nvPr/>
        </p:nvSpPr>
        <p:spPr>
          <a:xfrm>
            <a:off x="1416658" y="3761168"/>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BPTT for Text Classification</a:t>
            </a:r>
          </a:p>
        </p:txBody>
      </p:sp>
      <p:sp>
        <p:nvSpPr>
          <p:cNvPr id="8" name="TextBox 7">
            <a:extLst>
              <a:ext uri="{FF2B5EF4-FFF2-40B4-BE49-F238E27FC236}">
                <a16:creationId xmlns:a16="http://schemas.microsoft.com/office/drawing/2014/main" id="{E2C73799-A38C-1C48-9CCA-1F86EC038D13}"/>
              </a:ext>
            </a:extLst>
          </p:cNvPr>
          <p:cNvSpPr txBox="1"/>
          <p:nvPr/>
        </p:nvSpPr>
        <p:spPr>
          <a:xfrm>
            <a:off x="1416658" y="4597380"/>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Bidirectional Language Model</a:t>
            </a:r>
          </a:p>
        </p:txBody>
      </p:sp>
    </p:spTree>
    <p:custDataLst>
      <p:tags r:id="rId1"/>
    </p:custDataLst>
    <p:extLst>
      <p:ext uri="{BB962C8B-B14F-4D97-AF65-F5344CB8AC3E}">
        <p14:creationId xmlns:p14="http://schemas.microsoft.com/office/powerpoint/2010/main" val="4131273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Beam Search Algorithm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794256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307</a:t>
            </a:fld>
            <a:endParaRPr lang="zh-CN" altLang="en-US"/>
          </a:p>
        </p:txBody>
      </p:sp>
      <p:pic>
        <p:nvPicPr>
          <p:cNvPr id="5" name="Picture 4">
            <a:extLst>
              <a:ext uri="{FF2B5EF4-FFF2-40B4-BE49-F238E27FC236}">
                <a16:creationId xmlns:a16="http://schemas.microsoft.com/office/drawing/2014/main" id="{15EA07F8-5A86-7849-9927-8FDAD4F2E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74" y="369277"/>
            <a:ext cx="10592250" cy="6352198"/>
          </a:xfrm>
          <a:prstGeom prst="rect">
            <a:avLst/>
          </a:prstGeom>
        </p:spPr>
      </p:pic>
    </p:spTree>
    <p:custDataLst>
      <p:tags r:id="rId1"/>
    </p:custDataLst>
    <p:extLst>
      <p:ext uri="{BB962C8B-B14F-4D97-AF65-F5344CB8AC3E}">
        <p14:creationId xmlns:p14="http://schemas.microsoft.com/office/powerpoint/2010/main" val="412938918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308</a:t>
            </a:fld>
            <a:endParaRPr lang="zh-CN" altLang="en-US"/>
          </a:p>
        </p:txBody>
      </p:sp>
      <p:pic>
        <p:nvPicPr>
          <p:cNvPr id="7" name="Picture 6">
            <a:extLst>
              <a:ext uri="{FF2B5EF4-FFF2-40B4-BE49-F238E27FC236}">
                <a16:creationId xmlns:a16="http://schemas.microsoft.com/office/drawing/2014/main" id="{8DDDC98F-838D-1841-9EED-196C70D21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05" y="136525"/>
            <a:ext cx="10141395" cy="6858000"/>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Tree>
    <p:custDataLst>
      <p:tags r:id="rId1"/>
    </p:custDataLst>
    <p:extLst>
      <p:ext uri="{BB962C8B-B14F-4D97-AF65-F5344CB8AC3E}">
        <p14:creationId xmlns:p14="http://schemas.microsoft.com/office/powerpoint/2010/main" val="11293424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309</a:t>
            </a:fld>
            <a:endParaRPr lang="zh-CN" altLang="en-US"/>
          </a:p>
        </p:txBody>
      </p:sp>
      <p:pic>
        <p:nvPicPr>
          <p:cNvPr id="5" name="Picture 4">
            <a:extLst>
              <a:ext uri="{FF2B5EF4-FFF2-40B4-BE49-F238E27FC236}">
                <a16:creationId xmlns:a16="http://schemas.microsoft.com/office/drawing/2014/main" id="{55244C13-6580-6340-A28F-46EF561A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14" y="0"/>
            <a:ext cx="11029586" cy="6858000"/>
          </a:xfrm>
          <a:prstGeom prst="rect">
            <a:avLst/>
          </a:prstGeom>
        </p:spPr>
      </p:pic>
    </p:spTree>
    <p:custDataLst>
      <p:tags r:id="rId1"/>
    </p:custDataLst>
    <p:extLst>
      <p:ext uri="{BB962C8B-B14F-4D97-AF65-F5344CB8AC3E}">
        <p14:creationId xmlns:p14="http://schemas.microsoft.com/office/powerpoint/2010/main" val="668216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310</a:t>
            </a:fld>
            <a:endParaRPr lang="zh-CN" altLang="en-US"/>
          </a:p>
        </p:txBody>
      </p:sp>
      <p:pic>
        <p:nvPicPr>
          <p:cNvPr id="4" name="Picture 3">
            <a:extLst>
              <a:ext uri="{FF2B5EF4-FFF2-40B4-BE49-F238E27FC236}">
                <a16:creationId xmlns:a16="http://schemas.microsoft.com/office/drawing/2014/main" id="{2C019C57-883C-A544-A19D-A3CEB669A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205" y="0"/>
            <a:ext cx="10932821" cy="6858000"/>
          </a:xfrm>
          <a:prstGeom prst="rect">
            <a:avLst/>
          </a:prstGeom>
        </p:spPr>
      </p:pic>
    </p:spTree>
    <p:custDataLst>
      <p:tags r:id="rId1"/>
    </p:custDataLst>
    <p:extLst>
      <p:ext uri="{BB962C8B-B14F-4D97-AF65-F5344CB8AC3E}">
        <p14:creationId xmlns:p14="http://schemas.microsoft.com/office/powerpoint/2010/main" val="24423778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311</a:t>
            </a:fld>
            <a:endParaRPr lang="zh-CN" altLang="en-US"/>
          </a:p>
        </p:txBody>
      </p:sp>
    </p:spTree>
    <p:custDataLst>
      <p:tags r:id="rId1"/>
    </p:custDataLst>
    <p:extLst>
      <p:ext uri="{BB962C8B-B14F-4D97-AF65-F5344CB8AC3E}">
        <p14:creationId xmlns:p14="http://schemas.microsoft.com/office/powerpoint/2010/main" val="36891039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312</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313</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314</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315</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316</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317</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318</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319</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320</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321</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322</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18998</TotalTime>
  <Words>7217</Words>
  <Application>Microsoft Macintosh PowerPoint</Application>
  <PresentationFormat>Widescreen</PresentationFormat>
  <Paragraphs>1352</Paragraphs>
  <Slides>322</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322</vt:i4>
      </vt:variant>
    </vt:vector>
  </HeadingPairs>
  <TitlesOfParts>
    <vt:vector size="338"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454</cp:revision>
  <dcterms:created xsi:type="dcterms:W3CDTF">2018-07-10T18:03:00Z</dcterms:created>
  <dcterms:modified xsi:type="dcterms:W3CDTF">2020-11-30T17:02:29Z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